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6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6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7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4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5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7B1F-8AC6-484C-9314-4BDCD2326E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C070-C35E-4921-9387-F5EB6209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8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20574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GRE Mathematics Subject Test Workshop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MSRI-UP 2013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4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Test-Taking Tips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practice book</a:t>
            </a:r>
          </a:p>
          <a:p>
            <a:r>
              <a:rPr lang="en-US" dirty="0" smtClean="0"/>
              <a:t>Other tips from those in the room that are good at taking standardized tests?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Let’s do some problems!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8659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Questions/Comments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51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/>
              <a:t>Email me (hmedina@lmu.edu) or Dr. Rubio to get a copy of this presentation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96353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the GRE Important?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Yes, the GRE general test (similar to SAT, but harder) is required by essentially all grad programs. Prepare for it! </a:t>
            </a:r>
          </a:p>
          <a:p>
            <a:r>
              <a:rPr lang="en-US" sz="3600" dirty="0" smtClean="0"/>
              <a:t>Yes, the GRE Mathematics </a:t>
            </a:r>
            <a:r>
              <a:rPr lang="en-US" sz="3600" dirty="0"/>
              <a:t>S</a:t>
            </a:r>
            <a:r>
              <a:rPr lang="en-US" sz="3600" dirty="0" smtClean="0"/>
              <a:t>ubject Test is also very important.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any programs and most “top 25” mathematical sciences graduate programs require it, and thus, use it as part of their acceptance and financial aid decisions</a:t>
            </a:r>
          </a:p>
          <a:p>
            <a:pPr lvl="1"/>
            <a:r>
              <a:rPr lang="en-US" sz="3200" dirty="0" smtClean="0"/>
              <a:t>Take it seriously and prepare for 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432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GRE Mathematics Subject Test Basics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Paper-based test given at various test centers</a:t>
            </a:r>
          </a:p>
          <a:p>
            <a:r>
              <a:rPr lang="en-US" dirty="0" smtClean="0"/>
              <a:t>Register online, costs $150</a:t>
            </a:r>
            <a:br>
              <a:rPr lang="en-US" dirty="0" smtClean="0"/>
            </a:br>
            <a:r>
              <a:rPr lang="en-US" sz="2600" dirty="0" smtClean="0">
                <a:solidFill>
                  <a:srgbClr val="0070C0"/>
                </a:solidFill>
              </a:rPr>
              <a:t>www.ets.org/gre/subject/about/</a:t>
            </a:r>
          </a:p>
          <a:p>
            <a:r>
              <a:rPr lang="en-US" dirty="0" smtClean="0"/>
              <a:t>Three test dates per year </a:t>
            </a:r>
            <a:br>
              <a:rPr lang="en-US" dirty="0" smtClean="0"/>
            </a:br>
            <a:r>
              <a:rPr lang="en-US" sz="2600" dirty="0" smtClean="0">
                <a:solidFill>
                  <a:srgbClr val="0070C0"/>
                </a:solidFill>
              </a:rPr>
              <a:t>next three: 28 Sept 2013, 19 Oct 2013, 05 April 2014</a:t>
            </a:r>
          </a:p>
          <a:p>
            <a:r>
              <a:rPr lang="en-US" dirty="0" smtClean="0"/>
              <a:t>Registration deadline ≈ 5 </a:t>
            </a:r>
            <a:r>
              <a:rPr lang="en-US" dirty="0" err="1" smtClean="0"/>
              <a:t>wks</a:t>
            </a:r>
            <a:r>
              <a:rPr lang="en-US" dirty="0" smtClean="0"/>
              <a:t> before test</a:t>
            </a:r>
            <a:br>
              <a:rPr lang="en-US" dirty="0" smtClean="0"/>
            </a:br>
            <a:r>
              <a:rPr lang="en-US" sz="2600" dirty="0" smtClean="0"/>
              <a:t>(late deadline 1 </a:t>
            </a:r>
            <a:r>
              <a:rPr lang="en-US" sz="2600" dirty="0" err="1" smtClean="0"/>
              <a:t>wk</a:t>
            </a:r>
            <a:r>
              <a:rPr lang="en-US" sz="2600" dirty="0" smtClean="0"/>
              <a:t> later for $25 more)</a:t>
            </a:r>
          </a:p>
          <a:p>
            <a:r>
              <a:rPr lang="en-US" dirty="0" smtClean="0"/>
              <a:t>Scores online/phone ≈ 1 </a:t>
            </a:r>
            <a:r>
              <a:rPr lang="en-US" dirty="0" err="1" smtClean="0"/>
              <a:t>mo</a:t>
            </a:r>
            <a:r>
              <a:rPr lang="en-US" dirty="0" smtClean="0"/>
              <a:t> after test; </a:t>
            </a:r>
            <a:br>
              <a:rPr lang="en-US" dirty="0" smtClean="0"/>
            </a:br>
            <a:r>
              <a:rPr lang="en-US" dirty="0" smtClean="0"/>
              <a:t>mailed to grad schools ≈ 5 </a:t>
            </a:r>
            <a:r>
              <a:rPr lang="en-US" dirty="0" err="1" smtClean="0"/>
              <a:t>wks</a:t>
            </a:r>
            <a:r>
              <a:rPr lang="en-US" dirty="0" smtClean="0"/>
              <a:t> after test</a:t>
            </a:r>
          </a:p>
          <a:p>
            <a:r>
              <a:rPr lang="en-US" dirty="0" smtClean="0"/>
              <a:t>Only 3-4 sharpened No. 2 or HB pencils and a good eraser allowed (i.e., no calculator)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2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Content Overview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test consists of approximately 66 multiple-choice questions drawn from courses commonly offered at the undergraduate level</a:t>
            </a:r>
            <a:r>
              <a:rPr lang="en-US" dirty="0" smtClean="0"/>
              <a:t>. Test time is 170 minutes</a:t>
            </a:r>
            <a:r>
              <a:rPr lang="en-US" dirty="0"/>
              <a:t> </a:t>
            </a:r>
            <a:r>
              <a:rPr lang="en-US" dirty="0" smtClean="0"/>
              <a:t>(i.e., 2:35 </a:t>
            </a:r>
            <a:r>
              <a:rPr lang="en-US" smtClean="0"/>
              <a:t>per question).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Approximately </a:t>
            </a:r>
            <a:r>
              <a:rPr lang="en-US" dirty="0" smtClean="0"/>
              <a:t>50% of questions </a:t>
            </a:r>
            <a:r>
              <a:rPr lang="en-US" dirty="0"/>
              <a:t>involve calculus and its applications — subject matter </a:t>
            </a:r>
            <a:r>
              <a:rPr lang="en-US" dirty="0" smtClean="0"/>
              <a:t>assumed common </a:t>
            </a:r>
            <a:r>
              <a:rPr lang="en-US" dirty="0"/>
              <a:t>to the backgrounds of almost all mathematics majors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About </a:t>
            </a:r>
            <a:r>
              <a:rPr lang="en-US" dirty="0" smtClean="0"/>
              <a:t>25% of questions </a:t>
            </a:r>
            <a:r>
              <a:rPr lang="en-US" dirty="0"/>
              <a:t>are in elementary algebra, linear algebra, abstract algebra and number theory.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remaining questions deal with other areas of mathematics currently studied by undergraduates in many institutions.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0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Calculus, 50%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Differential </a:t>
            </a:r>
            <a:r>
              <a:rPr lang="en-US" dirty="0"/>
              <a:t>and integral calculus of one and of several variables — includes calculus-based applications and connections with coordinate geometry, trigonometry, differential equations and other branches of mathematics.</a:t>
            </a:r>
          </a:p>
        </p:txBody>
      </p:sp>
    </p:spTree>
    <p:extLst>
      <p:ext uri="{BB962C8B-B14F-4D97-AF65-F5344CB8AC3E}">
        <p14:creationId xmlns:p14="http://schemas.microsoft.com/office/powerpoint/2010/main" val="361756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Algebra, 25%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6388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Elementary algebra: basic algebraic techniques and manipulations acquired in high school and used throughout </a:t>
            </a:r>
            <a:r>
              <a:rPr lang="en-US" dirty="0" smtClean="0"/>
              <a:t>mathematics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Linear algebra: matrix algebra, systems of linear equations, vector spaces, linear transformations, characteristic polynomials and eigenvalues and </a:t>
            </a:r>
            <a:r>
              <a:rPr lang="en-US" dirty="0" smtClean="0"/>
              <a:t>eigenvectors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Abstract algebra and number theory: elementary topics from group theory, theory of rings and modules, field theory and number </a:t>
            </a:r>
            <a:r>
              <a:rPr lang="en-US" dirty="0" smtClean="0"/>
              <a:t>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5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Additional Topics, 25%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Introductory real analysis: sequences and series of numbers and functions, continuity, differentiability and </a:t>
            </a:r>
            <a:r>
              <a:rPr lang="en-US" dirty="0" err="1"/>
              <a:t>integrability</a:t>
            </a:r>
            <a:r>
              <a:rPr lang="en-US" dirty="0"/>
              <a:t>, and elementary topology of R and </a:t>
            </a:r>
            <a:r>
              <a:rPr lang="en-US" dirty="0" err="1" smtClean="0"/>
              <a:t>R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/>
            </a:r>
            <a:br>
              <a:rPr lang="en-US" i="1" baseline="30000" dirty="0" smtClean="0"/>
            </a:br>
            <a:endParaRPr lang="en-US" dirty="0"/>
          </a:p>
          <a:p>
            <a:pPr fontAlgn="base"/>
            <a:r>
              <a:rPr lang="en-US" dirty="0"/>
              <a:t>Discrete mathematics: logic, set theory, </a:t>
            </a:r>
            <a:r>
              <a:rPr lang="en-US" dirty="0" err="1"/>
              <a:t>combinatorics</a:t>
            </a:r>
            <a:r>
              <a:rPr lang="en-US" dirty="0"/>
              <a:t>, graph theory and </a:t>
            </a:r>
            <a:r>
              <a:rPr lang="en-US" dirty="0" smtClean="0"/>
              <a:t>algorithms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Other topics: general topology, geometry, complex variables, probability and statistics, and numerical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5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Preparation Tips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Become a calculus tutor</a:t>
            </a:r>
          </a:p>
          <a:p>
            <a:r>
              <a:rPr lang="en-US" dirty="0" smtClean="0"/>
              <a:t>Say “Yes” if asked to tutor linear algebra</a:t>
            </a:r>
          </a:p>
          <a:p>
            <a:r>
              <a:rPr lang="en-US" dirty="0" smtClean="0"/>
              <a:t>Help friends with their math courses</a:t>
            </a:r>
          </a:p>
          <a:p>
            <a:r>
              <a:rPr lang="en-US" dirty="0" smtClean="0"/>
              <a:t>Download official practice book today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www.ets.org/s/gre/pdf/practice_book_math.pdf</a:t>
            </a:r>
          </a:p>
          <a:p>
            <a:r>
              <a:rPr lang="en-US" dirty="0" smtClean="0"/>
              <a:t>Start preparing at least 2 months before test</a:t>
            </a:r>
          </a:p>
          <a:p>
            <a:r>
              <a:rPr lang="en-US" dirty="0" smtClean="0"/>
              <a:t>Find a “study buddy” for the test and establish at least 2 weekly 60-minute meeting times</a:t>
            </a:r>
          </a:p>
          <a:p>
            <a:r>
              <a:rPr lang="en-US" dirty="0" smtClean="0"/>
              <a:t>Establish a problems/week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9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Preparation Tips (cont’d)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Do a minimum of two practice tests in test-like conditions, i.e., by yourself in 170 minutes.</a:t>
            </a:r>
          </a:p>
          <a:p>
            <a:pPr lvl="1"/>
            <a:r>
              <a:rPr lang="en-US" dirty="0" smtClean="0"/>
              <a:t>There are three other old exams on Western Michigan University’s Math Club website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www.wmich.edu/mathclub/gre.html</a:t>
            </a:r>
          </a:p>
          <a:p>
            <a:pPr marL="461963" lvl="1" indent="-457200">
              <a:buFont typeface="Arial" pitchFamily="34" charset="0"/>
              <a:buChar char="•"/>
            </a:pPr>
            <a:r>
              <a:rPr lang="en-US" sz="3200" dirty="0" smtClean="0"/>
              <a:t>Princeton Review has a prep book (mixed reviews b/c not enough problems) for $13.73 on amazon (ISBN: 0375429727).</a:t>
            </a:r>
          </a:p>
          <a:p>
            <a:pPr marL="461963" lvl="1" indent="-457200">
              <a:buFont typeface="Arial" pitchFamily="34" charset="0"/>
              <a:buChar char="•"/>
            </a:pPr>
            <a:r>
              <a:rPr lang="en-US" sz="3200" dirty="0" smtClean="0"/>
              <a:t>There is another prep book (mixed reviews) for $12.53 on Amazon (ISBN: 0738608386). Book has 6 practice “made-up” exams.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2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7225</TotalTime>
  <Words>349</Words>
  <Application>Microsoft Macintosh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GRE Mathematics Subject Test Workshop</vt:lpstr>
      <vt:lpstr>Is the GRE Important?</vt:lpstr>
      <vt:lpstr>GRE Mathematics Subject Test Basics</vt:lpstr>
      <vt:lpstr>Content Overview</vt:lpstr>
      <vt:lpstr>Calculus, 50%</vt:lpstr>
      <vt:lpstr>Algebra, 25%</vt:lpstr>
      <vt:lpstr>Additional Topics, 25%</vt:lpstr>
      <vt:lpstr>Preparation Tips</vt:lpstr>
      <vt:lpstr>Preparation Tips (cont’d)</vt:lpstr>
      <vt:lpstr>Test-Taking Tips</vt:lpstr>
      <vt:lpstr>Let’s do some problems!</vt:lpstr>
      <vt:lpstr>Questions/Comments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GRE Workshop</dc:title>
  <dc:creator>Herbert A. Medina</dc:creator>
  <cp:lastModifiedBy>Ivelisse Rubio Canabal</cp:lastModifiedBy>
  <cp:revision>63</cp:revision>
  <dcterms:created xsi:type="dcterms:W3CDTF">2013-06-21T14:10:25Z</dcterms:created>
  <dcterms:modified xsi:type="dcterms:W3CDTF">2013-07-24T04:16:44Z</dcterms:modified>
</cp:coreProperties>
</file>